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60"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9" orient="horz" pos="2898">
          <p15:clr>
            <a:srgbClr val="A4A3A4"/>
          </p15:clr>
        </p15:guide>
        <p15:guide id="10" pos="288" userDrawn="1">
          <p15:clr>
            <a:srgbClr val="A4A3A4"/>
          </p15:clr>
        </p15:guide>
        <p15:guide id="11" pos="273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906"/>
    <a:srgbClr val="107A74"/>
    <a:srgbClr val="143161"/>
    <a:srgbClr val="A18616"/>
    <a:srgbClr val="FCE400"/>
    <a:srgbClr val="147B5F"/>
    <a:srgbClr val="0575AC"/>
    <a:srgbClr val="0C7693"/>
    <a:srgbClr val="14305F"/>
    <a:srgbClr val="F3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0" autoAdjust="0"/>
    <p:restoredTop sz="94692" autoAdjust="0"/>
  </p:normalViewPr>
  <p:slideViewPr>
    <p:cSldViewPr snapToGrid="0" snapToObjects="1" showGuides="1">
      <p:cViewPr>
        <p:scale>
          <a:sx n="30" d="100"/>
          <a:sy n="30" d="100"/>
        </p:scale>
        <p:origin x="1176" y="24"/>
      </p:cViewPr>
      <p:guideLst>
        <p:guide orient="horz" pos="2898"/>
        <p:guide pos="288"/>
        <p:guide pos="2736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503831"/>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337863"/>
            <a:ext cx="100386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8411"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467409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467409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5503831"/>
            <a:ext cx="10047018"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339808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4136752"/>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480475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5558796"/>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076902"/>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073871"/>
            <a:ext cx="31998968" cy="811493"/>
          </a:xfrm>
          <a:prstGeom prst="rect">
            <a:avLst/>
          </a:prstGeom>
        </p:spPr>
        <p:txBody>
          <a:bodyPr>
            <a:norm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64506"/>
            <a:ext cx="31998968" cy="1133677"/>
          </a:xfrm>
          <a:prstGeom prst="rect">
            <a:avLst/>
          </a:prstGeom>
        </p:spPr>
        <p:txBody>
          <a:bodyPr anchor="t" anchorCtr="1">
            <a:norm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389601"/>
            <a:ext cx="31998968" cy="1327233"/>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503831"/>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337863"/>
            <a:ext cx="100386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8411"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467409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467409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5503831"/>
            <a:ext cx="10047018"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339808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4136752"/>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480475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5558796"/>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076902"/>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76E875DB-924A-7E40-BC3B-C78A241B7941}"/>
              </a:ext>
            </a:extLst>
          </p:cNvPr>
          <p:cNvSpPr>
            <a:spLocks noGrp="1"/>
          </p:cNvSpPr>
          <p:nvPr>
            <p:ph type="body" sz="quarter" idx="150" hasCustomPrompt="1"/>
          </p:nvPr>
        </p:nvSpPr>
        <p:spPr>
          <a:xfrm>
            <a:off x="5932593" y="3073871"/>
            <a:ext cx="31998968" cy="811493"/>
          </a:xfrm>
          <a:prstGeom prst="rect">
            <a:avLst/>
          </a:prstGeom>
        </p:spPr>
        <p:txBody>
          <a:bodyPr>
            <a:norm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1" name="Text Placeholder 76">
            <a:extLst>
              <a:ext uri="{FF2B5EF4-FFF2-40B4-BE49-F238E27FC236}">
                <a16:creationId xmlns:a16="http://schemas.microsoft.com/office/drawing/2014/main" id="{83D8C485-82D1-A04A-AA78-C554A9ECB43D}"/>
              </a:ext>
            </a:extLst>
          </p:cNvPr>
          <p:cNvSpPr>
            <a:spLocks noGrp="1"/>
          </p:cNvSpPr>
          <p:nvPr>
            <p:ph type="body" sz="quarter" idx="151" hasCustomPrompt="1"/>
          </p:nvPr>
        </p:nvSpPr>
        <p:spPr>
          <a:xfrm>
            <a:off x="5932593" y="1864506"/>
            <a:ext cx="31998968" cy="1133677"/>
          </a:xfrm>
          <a:prstGeom prst="rect">
            <a:avLst/>
          </a:prstGeom>
        </p:spPr>
        <p:txBody>
          <a:bodyPr anchor="t" anchorCtr="1">
            <a:norm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CBC470FB-9A4D-1549-9DD0-8846678DDA54}"/>
              </a:ext>
            </a:extLst>
          </p:cNvPr>
          <p:cNvSpPr>
            <a:spLocks noGrp="1"/>
          </p:cNvSpPr>
          <p:nvPr>
            <p:ph type="body" sz="quarter" idx="153" hasCustomPrompt="1"/>
          </p:nvPr>
        </p:nvSpPr>
        <p:spPr>
          <a:xfrm>
            <a:off x="5932593" y="389601"/>
            <a:ext cx="31998968" cy="1327233"/>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9841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5717837"/>
            <a:ext cx="13591277"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4854479"/>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7662962"/>
            <a:ext cx="1359286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6831713"/>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017567"/>
            <a:ext cx="1357153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162147"/>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5717837"/>
            <a:ext cx="1357153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4854479"/>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4854479"/>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5717837"/>
            <a:ext cx="13576029"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6799606"/>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7579834"/>
            <a:ext cx="13581061"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268141"/>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048371"/>
            <a:ext cx="13581061"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7" name="Text Placeholder 76">
            <a:extLst>
              <a:ext uri="{FF2B5EF4-FFF2-40B4-BE49-F238E27FC236}">
                <a16:creationId xmlns:a16="http://schemas.microsoft.com/office/drawing/2014/main" id="{4CE62234-A8B9-5C42-BEE6-9B7A16254231}"/>
              </a:ext>
            </a:extLst>
          </p:cNvPr>
          <p:cNvSpPr>
            <a:spLocks noGrp="1"/>
          </p:cNvSpPr>
          <p:nvPr>
            <p:ph type="body" sz="quarter" idx="150" hasCustomPrompt="1"/>
          </p:nvPr>
        </p:nvSpPr>
        <p:spPr>
          <a:xfrm>
            <a:off x="5932593" y="3073871"/>
            <a:ext cx="31998968" cy="811493"/>
          </a:xfrm>
          <a:prstGeom prst="rect">
            <a:avLst/>
          </a:prstGeom>
        </p:spPr>
        <p:txBody>
          <a:bodyPr>
            <a:norm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8" name="Text Placeholder 76">
            <a:extLst>
              <a:ext uri="{FF2B5EF4-FFF2-40B4-BE49-F238E27FC236}">
                <a16:creationId xmlns:a16="http://schemas.microsoft.com/office/drawing/2014/main" id="{06F7B857-2D87-4040-9ECD-A0EA5C772BFA}"/>
              </a:ext>
            </a:extLst>
          </p:cNvPr>
          <p:cNvSpPr>
            <a:spLocks noGrp="1"/>
          </p:cNvSpPr>
          <p:nvPr>
            <p:ph type="body" sz="quarter" idx="151" hasCustomPrompt="1"/>
          </p:nvPr>
        </p:nvSpPr>
        <p:spPr>
          <a:xfrm>
            <a:off x="5932593" y="1864506"/>
            <a:ext cx="31998968" cy="1133677"/>
          </a:xfrm>
          <a:prstGeom prst="rect">
            <a:avLst/>
          </a:prstGeom>
        </p:spPr>
        <p:txBody>
          <a:bodyPr anchor="t" anchorCtr="1">
            <a:norm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9" name="Text Placeholder 76">
            <a:extLst>
              <a:ext uri="{FF2B5EF4-FFF2-40B4-BE49-F238E27FC236}">
                <a16:creationId xmlns:a16="http://schemas.microsoft.com/office/drawing/2014/main" id="{DEF6F92D-C8EB-CA42-94FA-569F2966890A}"/>
              </a:ext>
            </a:extLst>
          </p:cNvPr>
          <p:cNvSpPr>
            <a:spLocks noGrp="1"/>
          </p:cNvSpPr>
          <p:nvPr>
            <p:ph type="body" sz="quarter" idx="153" hasCustomPrompt="1"/>
          </p:nvPr>
        </p:nvSpPr>
        <p:spPr>
          <a:xfrm>
            <a:off x="5932593" y="389601"/>
            <a:ext cx="31998968" cy="1327233"/>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ifold - Wide Cent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276" y="5627417"/>
            <a:ext cx="10056813"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483429" y="476405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463686" y="14458954"/>
            <a:ext cx="1005840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483427" y="13627705"/>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5574635"/>
            <a:ext cx="20720048"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4719215"/>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587164" y="21266886"/>
            <a:ext cx="20720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0445094"/>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3355721" y="471921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3355721" y="5582573"/>
            <a:ext cx="10047018"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3355721" y="1364308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3355721" y="14381750"/>
            <a:ext cx="10052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3355721" y="25040224"/>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3355721" y="25807122"/>
            <a:ext cx="10052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B6DE2136-7A06-9640-AC63-608DDA9A8053}"/>
              </a:ext>
            </a:extLst>
          </p:cNvPr>
          <p:cNvSpPr>
            <a:spLocks noGrp="1"/>
          </p:cNvSpPr>
          <p:nvPr>
            <p:ph type="body" sz="quarter" idx="150" hasCustomPrompt="1"/>
          </p:nvPr>
        </p:nvSpPr>
        <p:spPr>
          <a:xfrm>
            <a:off x="10972800" y="2998183"/>
            <a:ext cx="21945602" cy="887181"/>
          </a:xfrm>
          <a:prstGeom prst="rect">
            <a:avLst/>
          </a:prstGeom>
        </p:spPr>
        <p:txBody>
          <a:bodyPr>
            <a:norm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2" name="Text Placeholder 76">
            <a:extLst>
              <a:ext uri="{FF2B5EF4-FFF2-40B4-BE49-F238E27FC236}">
                <a16:creationId xmlns:a16="http://schemas.microsoft.com/office/drawing/2014/main" id="{A84C77E4-7E5C-1143-834F-F3FC329197F1}"/>
              </a:ext>
            </a:extLst>
          </p:cNvPr>
          <p:cNvSpPr>
            <a:spLocks noGrp="1"/>
          </p:cNvSpPr>
          <p:nvPr>
            <p:ph type="body" sz="quarter" idx="151" hasCustomPrompt="1"/>
          </p:nvPr>
        </p:nvSpPr>
        <p:spPr>
          <a:xfrm>
            <a:off x="10972799" y="1864506"/>
            <a:ext cx="21907501" cy="1133677"/>
          </a:xfrm>
          <a:prstGeom prst="rect">
            <a:avLst/>
          </a:prstGeom>
        </p:spPr>
        <p:txBody>
          <a:bodyPr anchor="t" anchorCtr="1">
            <a:norm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a:extLst>
              <a:ext uri="{FF2B5EF4-FFF2-40B4-BE49-F238E27FC236}">
                <a16:creationId xmlns:a16="http://schemas.microsoft.com/office/drawing/2014/main" id="{2FB55FAA-40D2-C542-AD36-F712E24983F2}"/>
              </a:ext>
            </a:extLst>
          </p:cNvPr>
          <p:cNvSpPr>
            <a:spLocks noGrp="1"/>
          </p:cNvSpPr>
          <p:nvPr>
            <p:ph type="body" sz="quarter" idx="153" hasCustomPrompt="1"/>
          </p:nvPr>
        </p:nvSpPr>
        <p:spPr>
          <a:xfrm>
            <a:off x="10972799" y="389601"/>
            <a:ext cx="21907501" cy="1327233"/>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D94EDD1F-4B42-4F45-B0C1-C160AF13FA7C}"/>
              </a:ext>
            </a:extLst>
          </p:cNvPr>
          <p:cNvGrpSpPr/>
          <p:nvPr userDrawn="1"/>
        </p:nvGrpSpPr>
        <p:grpSpPr>
          <a:xfrm>
            <a:off x="-43304" y="11286"/>
            <a:ext cx="43905392" cy="4120075"/>
            <a:chOff x="-43304" y="11286"/>
            <a:chExt cx="43905392" cy="4120075"/>
          </a:xfrm>
        </p:grpSpPr>
        <p:sp>
          <p:nvSpPr>
            <p:cNvPr id="5" name="Rectangle 4">
              <a:extLst>
                <a:ext uri="{FF2B5EF4-FFF2-40B4-BE49-F238E27FC236}">
                  <a16:creationId xmlns:a16="http://schemas.microsoft.com/office/drawing/2014/main" id="{97302FB6-4FEE-7344-8AB3-832C3327102F}"/>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userDrawn="1"/>
          </p:nvGrpSpPr>
          <p:grpSpPr>
            <a:xfrm>
              <a:off x="-43304" y="11286"/>
              <a:ext cx="43905392" cy="4036528"/>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graphicFrame>
        <p:nvGraphicFramePr>
          <p:cNvPr id="74" name="Table 73">
            <a:extLst>
              <a:ext uri="{FF2B5EF4-FFF2-40B4-BE49-F238E27FC236}">
                <a16:creationId xmlns:a16="http://schemas.microsoft.com/office/drawing/2014/main" id="{5F218D9D-7B98-FE45-89BA-6D5959DC2A34}"/>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73A943FF-505A-4C07-86EE-86D3E7A89CCA}"/>
              </a:ext>
            </a:extLst>
          </p:cNvPr>
          <p:cNvGraphicFramePr>
            <a:graphicFrameLocks noGrp="1"/>
          </p:cNvGraphicFramePr>
          <p:nvPr userDrawn="1">
            <p:extLst>
              <p:ext uri="{D42A27DB-BD31-4B8C-83A1-F6EECF244321}">
                <p14:modId xmlns:p14="http://schemas.microsoft.com/office/powerpoint/2010/main" val="35683781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21" name="Group 20">
            <a:extLst>
              <a:ext uri="{FF2B5EF4-FFF2-40B4-BE49-F238E27FC236}">
                <a16:creationId xmlns:a16="http://schemas.microsoft.com/office/drawing/2014/main" id="{57415EED-75C2-AE43-A5EF-4E2ABB3FB76B}"/>
              </a:ext>
            </a:extLst>
          </p:cNvPr>
          <p:cNvGrpSpPr/>
          <p:nvPr userDrawn="1"/>
        </p:nvGrpSpPr>
        <p:grpSpPr>
          <a:xfrm>
            <a:off x="-43304" y="11286"/>
            <a:ext cx="43905392" cy="4120075"/>
            <a:chOff x="-43304" y="11286"/>
            <a:chExt cx="43905392" cy="4120075"/>
          </a:xfrm>
        </p:grpSpPr>
        <p:sp>
          <p:nvSpPr>
            <p:cNvPr id="22" name="Rectangle 21">
              <a:extLst>
                <a:ext uri="{FF2B5EF4-FFF2-40B4-BE49-F238E27FC236}">
                  <a16:creationId xmlns:a16="http://schemas.microsoft.com/office/drawing/2014/main" id="{406D62EB-FE0C-0140-83E4-ED5A9E10203A}"/>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F4220B3-A831-9C4F-9226-C23361689523}"/>
                </a:ext>
              </a:extLst>
            </p:cNvPr>
            <p:cNvGrpSpPr/>
            <p:nvPr userDrawn="1"/>
          </p:nvGrpSpPr>
          <p:grpSpPr>
            <a:xfrm>
              <a:off x="-43304" y="11286"/>
              <a:ext cx="43905392" cy="4036528"/>
              <a:chOff x="-14192" y="1382"/>
              <a:chExt cx="27451941" cy="4572641"/>
            </a:xfrm>
          </p:grpSpPr>
          <p:sp>
            <p:nvSpPr>
              <p:cNvPr id="24" name="Rectangle 16">
                <a:extLst>
                  <a:ext uri="{FF2B5EF4-FFF2-40B4-BE49-F238E27FC236}">
                    <a16:creationId xmlns:a16="http://schemas.microsoft.com/office/drawing/2014/main" id="{4376B7FE-11A5-384D-A302-91A839CAE7D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730BC0D8-BF0E-1E48-A5BA-DBE5EFF446C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7CF719AE-E434-D547-8086-492C8B3F521B}"/>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91017108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userDrawn="1"/>
        </p:nvSpPr>
        <p:spPr>
          <a:xfrm>
            <a:off x="29342871" y="4770782"/>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17125" y="4749583"/>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91379" y="4791981"/>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3"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78" name="Table 77">
            <a:extLst>
              <a:ext uri="{FF2B5EF4-FFF2-40B4-BE49-F238E27FC236}">
                <a16:creationId xmlns:a16="http://schemas.microsoft.com/office/drawing/2014/main" id="{5373C3A2-708A-CA45-9DA9-BCEAB1E0E126}"/>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A4D0F77F-6F82-47F2-B14E-3B9B3E495843}"/>
              </a:ext>
            </a:extLst>
          </p:cNvPr>
          <p:cNvGraphicFramePr>
            <a:graphicFrameLocks noGrp="1"/>
          </p:cNvGraphicFramePr>
          <p:nvPr userDrawn="1">
            <p:extLst>
              <p:ext uri="{D42A27DB-BD31-4B8C-83A1-F6EECF244321}">
                <p14:modId xmlns:p14="http://schemas.microsoft.com/office/powerpoint/2010/main" val="35683781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24" name="Group 23">
            <a:extLst>
              <a:ext uri="{FF2B5EF4-FFF2-40B4-BE49-F238E27FC236}">
                <a16:creationId xmlns:a16="http://schemas.microsoft.com/office/drawing/2014/main" id="{B1E7C499-DC71-C947-A6B6-EB19BA774C6A}"/>
              </a:ext>
            </a:extLst>
          </p:cNvPr>
          <p:cNvGrpSpPr/>
          <p:nvPr userDrawn="1"/>
        </p:nvGrpSpPr>
        <p:grpSpPr>
          <a:xfrm>
            <a:off x="-43304" y="11286"/>
            <a:ext cx="43905392" cy="4120075"/>
            <a:chOff x="-43304" y="11286"/>
            <a:chExt cx="43905392" cy="4120075"/>
          </a:xfrm>
        </p:grpSpPr>
        <p:sp>
          <p:nvSpPr>
            <p:cNvPr id="25" name="Rectangle 24">
              <a:extLst>
                <a:ext uri="{FF2B5EF4-FFF2-40B4-BE49-F238E27FC236}">
                  <a16:creationId xmlns:a16="http://schemas.microsoft.com/office/drawing/2014/main" id="{6943A4C9-462C-4248-AA91-7B6B4581B71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65D9DA6-06BB-E34C-908B-960C1E52E1C3}"/>
                </a:ext>
              </a:extLst>
            </p:cNvPr>
            <p:cNvGrpSpPr/>
            <p:nvPr userDrawn="1"/>
          </p:nvGrpSpPr>
          <p:grpSpPr>
            <a:xfrm>
              <a:off x="-43304" y="11286"/>
              <a:ext cx="43905392" cy="4036528"/>
              <a:chOff x="-14192" y="1382"/>
              <a:chExt cx="27451941" cy="4572641"/>
            </a:xfrm>
          </p:grpSpPr>
          <p:sp>
            <p:nvSpPr>
              <p:cNvPr id="27" name="Rectangle 16">
                <a:extLst>
                  <a:ext uri="{FF2B5EF4-FFF2-40B4-BE49-F238E27FC236}">
                    <a16:creationId xmlns:a16="http://schemas.microsoft.com/office/drawing/2014/main" id="{EC8A9FF7-CCDD-0F43-A972-ADC3A60A8878}"/>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2B58685C-5C24-BB42-BBEC-9D0F1A445A14}"/>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DDBC536C-5EEE-AF48-B458-69E40A47597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0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ounded Rectangle 36"/>
          <p:cNvSpPr/>
          <p:nvPr userDrawn="1"/>
        </p:nvSpPr>
        <p:spPr>
          <a:xfrm>
            <a:off x="483426"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33320262"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11442847" y="4691266"/>
            <a:ext cx="20978625" cy="26518273"/>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79" name="Table 78">
            <a:extLst>
              <a:ext uri="{FF2B5EF4-FFF2-40B4-BE49-F238E27FC236}">
                <a16:creationId xmlns:a16="http://schemas.microsoft.com/office/drawing/2014/main" id="{95944D7C-C179-0F4A-B420-E9093CD11D4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38AC10A7-F1A6-46DA-969C-3A6C399D99F4}"/>
              </a:ext>
            </a:extLst>
          </p:cNvPr>
          <p:cNvGraphicFramePr>
            <a:graphicFrameLocks noGrp="1"/>
          </p:cNvGraphicFramePr>
          <p:nvPr userDrawn="1">
            <p:extLst>
              <p:ext uri="{D42A27DB-BD31-4B8C-83A1-F6EECF244321}">
                <p14:modId xmlns:p14="http://schemas.microsoft.com/office/powerpoint/2010/main" val="35683781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23" name="Group 22">
            <a:extLst>
              <a:ext uri="{FF2B5EF4-FFF2-40B4-BE49-F238E27FC236}">
                <a16:creationId xmlns:a16="http://schemas.microsoft.com/office/drawing/2014/main" id="{88AEE462-59D9-BC48-B1CD-C78EEF40212C}"/>
              </a:ext>
            </a:extLst>
          </p:cNvPr>
          <p:cNvGrpSpPr/>
          <p:nvPr userDrawn="1"/>
        </p:nvGrpSpPr>
        <p:grpSpPr>
          <a:xfrm>
            <a:off x="-43304" y="11286"/>
            <a:ext cx="43905392" cy="4120075"/>
            <a:chOff x="-43304" y="11286"/>
            <a:chExt cx="43905392" cy="4120075"/>
          </a:xfrm>
        </p:grpSpPr>
        <p:sp>
          <p:nvSpPr>
            <p:cNvPr id="24" name="Rectangle 23">
              <a:extLst>
                <a:ext uri="{FF2B5EF4-FFF2-40B4-BE49-F238E27FC236}">
                  <a16:creationId xmlns:a16="http://schemas.microsoft.com/office/drawing/2014/main" id="{31DAC20A-9B7F-7A4C-88ED-929E01D223C9}"/>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8F40EC8-624E-234C-A5E5-CC7794589EA0}"/>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B0D06FD9-1BB8-8649-9A78-C78934370C9B}"/>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2F081DFA-F21A-9E41-911A-1B69711D97EE}"/>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5425DB9E-358C-EE4C-8D75-8947C8800C66}"/>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F26B43"/>
          </p15:clr>
        </p15:guide>
        <p15:guide id="2" pos="6912" userDrawn="1">
          <p15:clr>
            <a:srgbClr val="F26B43"/>
          </p15:clr>
        </p15:guide>
        <p15:guide id="3" pos="207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grant.billrough@lighsource.ca" TargetMode="External"/><Relationship Id="rId7" Type="http://schemas.openxmlformats.org/officeDocument/2006/relationships/image" Target="../media/image10.jpeg"/><Relationship Id="rId2" Type="http://schemas.openxmlformats.org/officeDocument/2006/relationships/hyperlink" Target="mailto:ethan.herman@lightsource.ca" TargetMode="Externa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mailto:mark.boland@lightsource.ca" TargetMode="External"/><Relationship Id="rId4" Type="http://schemas.openxmlformats.org/officeDocument/2006/relationships/hyperlink" Target="mailto:Frederic.Le.Pimpec@LIGHTSOURCE.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B6912EF7-68E1-3C42-B83E-A6692A16780E}"/>
              </a:ext>
            </a:extLst>
          </p:cNvPr>
          <p:cNvSpPr>
            <a:spLocks noGrp="1"/>
          </p:cNvSpPr>
          <p:nvPr>
            <p:ph type="body" sz="quarter" idx="10"/>
          </p:nvPr>
        </p:nvSpPr>
        <p:spPr>
          <a:xfrm>
            <a:off x="459674" y="5503831"/>
            <a:ext cx="10056813" cy="8217612"/>
          </a:xfrm>
        </p:spPr>
        <p:txBody>
          <a:bodyPr/>
          <a:lstStyle/>
          <a:p>
            <a:r>
              <a:rPr lang="en-US" sz="3600" dirty="0"/>
              <a:t>The pandemic has shifted the workforce around the world. With a relatively new operator group at the CLS, our group will present how we dealt with the pandemic right from the start. We will explain our situation involving the facility, working with staff and other important situations that have fallen on us during this time and how we adapted to rapid change that better prepared us for the future of the CLS Operator group. Some important situations included planned and unplanned power outages and the prolonged damaged it had caused on equipment in the facility, an outbreak of COVID-19 with facility staff as well as our mental wellbeing during a period of absolute uncertainty.</a:t>
            </a:r>
          </a:p>
        </p:txBody>
      </p:sp>
      <p:sp>
        <p:nvSpPr>
          <p:cNvPr id="20" name="Text Placeholder 19">
            <a:extLst>
              <a:ext uri="{FF2B5EF4-FFF2-40B4-BE49-F238E27FC236}">
                <a16:creationId xmlns:a16="http://schemas.microsoft.com/office/drawing/2014/main" id="{E7A09CF7-89F9-634E-8CEE-738134309482}"/>
              </a:ext>
            </a:extLst>
          </p:cNvPr>
          <p:cNvSpPr>
            <a:spLocks noGrp="1"/>
          </p:cNvSpPr>
          <p:nvPr>
            <p:ph type="body" sz="quarter" idx="11"/>
          </p:nvPr>
        </p:nvSpPr>
        <p:spPr/>
        <p:txBody>
          <a:bodyPr/>
          <a:lstStyle/>
          <a:p>
            <a:r>
              <a:rPr lang="en-US" dirty="0"/>
              <a:t>Abstract</a:t>
            </a:r>
          </a:p>
        </p:txBody>
      </p:sp>
      <p:sp>
        <p:nvSpPr>
          <p:cNvPr id="21" name="Text Placeholder 20">
            <a:extLst>
              <a:ext uri="{FF2B5EF4-FFF2-40B4-BE49-F238E27FC236}">
                <a16:creationId xmlns:a16="http://schemas.microsoft.com/office/drawing/2014/main" id="{AAD15F5F-8465-AF4A-B5A1-702C397D3501}"/>
              </a:ext>
            </a:extLst>
          </p:cNvPr>
          <p:cNvSpPr>
            <a:spLocks noGrp="1"/>
          </p:cNvSpPr>
          <p:nvPr>
            <p:ph type="body" sz="quarter" idx="20"/>
          </p:nvPr>
        </p:nvSpPr>
        <p:spPr/>
        <p:txBody>
          <a:bodyPr/>
          <a:lstStyle/>
          <a:p>
            <a:r>
              <a:rPr lang="en-US" dirty="0"/>
              <a:t>Background</a:t>
            </a:r>
          </a:p>
        </p:txBody>
      </p:sp>
      <p:sp>
        <p:nvSpPr>
          <p:cNvPr id="22" name="Text Placeholder 21">
            <a:extLst>
              <a:ext uri="{FF2B5EF4-FFF2-40B4-BE49-F238E27FC236}">
                <a16:creationId xmlns:a16="http://schemas.microsoft.com/office/drawing/2014/main" id="{4D87EC12-EE74-7440-8AC9-97DC243E7FC0}"/>
              </a:ext>
            </a:extLst>
          </p:cNvPr>
          <p:cNvSpPr>
            <a:spLocks noGrp="1"/>
          </p:cNvSpPr>
          <p:nvPr>
            <p:ph type="body" sz="quarter" idx="21"/>
          </p:nvPr>
        </p:nvSpPr>
        <p:spPr>
          <a:xfrm>
            <a:off x="11428410" y="5503831"/>
            <a:ext cx="10048874" cy="21624359"/>
          </a:xfrm>
        </p:spPr>
        <p:txBody>
          <a:bodyPr/>
          <a:lstStyle/>
          <a:p>
            <a:pPr marL="571500" indent="-571500">
              <a:buFont typeface="Arial" panose="020B0604020202020204" pitchFamily="34" charset="0"/>
              <a:buChar char="•"/>
            </a:pPr>
            <a:r>
              <a:rPr lang="en-US" sz="3600" dirty="0"/>
              <a:t>Pandemic arrived in the province of Saskatchewan in the beginning of March, 2020</a:t>
            </a:r>
          </a:p>
          <a:p>
            <a:pPr marL="571500" indent="-571500">
              <a:buFont typeface="Arial" panose="020B0604020202020204" pitchFamily="34" charset="0"/>
              <a:buChar char="•"/>
            </a:pPr>
            <a:r>
              <a:rPr lang="en-US" sz="3600" dirty="0"/>
              <a:t>A state of emergency province-wide was put into place 2 weeks later</a:t>
            </a:r>
          </a:p>
          <a:p>
            <a:pPr marL="571500" indent="-571500">
              <a:buFont typeface="Arial" panose="020B0604020202020204" pitchFamily="34" charset="0"/>
              <a:buChar char="•"/>
            </a:pPr>
            <a:r>
              <a:rPr lang="en-US" sz="3600" dirty="0"/>
              <a:t>Lots of uncertainty for staff at CLS, especially us as a newer group of employees (potential layoffs, job cuts, etc.)</a:t>
            </a:r>
          </a:p>
          <a:p>
            <a:pPr marL="571500" indent="-571500">
              <a:buFont typeface="Arial" panose="020B0604020202020204" pitchFamily="34" charset="0"/>
              <a:buChar char="•"/>
            </a:pPr>
            <a:r>
              <a:rPr lang="en-US" sz="3600" dirty="0"/>
              <a:t>In addition to State of Emergency, a stay at home order was put in place by province except if it is essential for someone to be in facility</a:t>
            </a:r>
          </a:p>
          <a:p>
            <a:pPr marL="571500" indent="-571500">
              <a:buFont typeface="Arial" panose="020B0604020202020204" pitchFamily="34" charset="0"/>
              <a:buChar char="•"/>
            </a:pPr>
            <a:r>
              <a:rPr lang="en-US" sz="3600" dirty="0"/>
              <a:t>This affected our group in that we were deemed essential to operations</a:t>
            </a:r>
          </a:p>
          <a:p>
            <a:pPr marL="571500" indent="-571500">
              <a:buFont typeface="Arial" panose="020B0604020202020204" pitchFamily="34" charset="0"/>
              <a:buChar char="•"/>
            </a:pPr>
            <a:r>
              <a:rPr lang="en-US" sz="3600" dirty="0"/>
              <a:t>Facility was put in “Warm standby” – meaning we were ready to run should we are given the go ahead</a:t>
            </a:r>
          </a:p>
          <a:p>
            <a:pPr marL="571500" indent="-571500">
              <a:buFont typeface="Arial" panose="020B0604020202020204" pitchFamily="34" charset="0"/>
              <a:buChar char="•"/>
            </a:pPr>
            <a:r>
              <a:rPr lang="en-US" sz="3600" dirty="0"/>
              <a:t>Our team adjusted from a 2 persons/team to essentially one person being on shift either day or night </a:t>
            </a:r>
            <a:r>
              <a:rPr lang="en-US" sz="3600" dirty="0" err="1"/>
              <a:t>cohorting</a:t>
            </a:r>
            <a:r>
              <a:rPr lang="en-US" sz="3600" dirty="0"/>
              <a:t> amongst our group</a:t>
            </a:r>
          </a:p>
          <a:p>
            <a:pPr marL="571500" indent="-571500">
              <a:buFont typeface="Arial" panose="020B0604020202020204" pitchFamily="34" charset="0"/>
              <a:buChar char="•"/>
            </a:pPr>
            <a:r>
              <a:rPr lang="en-US" sz="3600" dirty="0"/>
              <a:t>Work a shift once every 5 days approximately</a:t>
            </a:r>
          </a:p>
          <a:p>
            <a:pPr marL="571500" indent="-571500">
              <a:buFont typeface="Arial" panose="020B0604020202020204" pitchFamily="34" charset="0"/>
              <a:buChar char="•"/>
            </a:pPr>
            <a:r>
              <a:rPr lang="en-US" sz="3600" dirty="0"/>
              <a:t>Very eerie at first as our team and the commissionaire were only ones in the building</a:t>
            </a:r>
          </a:p>
          <a:p>
            <a:pPr marL="571500" indent="-571500">
              <a:buFont typeface="Arial" panose="020B0604020202020204" pitchFamily="34" charset="0"/>
              <a:buChar char="•"/>
            </a:pPr>
            <a:r>
              <a:rPr lang="en-US" sz="3600" dirty="0"/>
              <a:t>No one could come in to help fix machine or components unless it was absolutely necessary as a result</a:t>
            </a:r>
          </a:p>
          <a:p>
            <a:pPr marL="571500" indent="-571500">
              <a:buFont typeface="Arial" panose="020B0604020202020204" pitchFamily="34" charset="0"/>
              <a:buChar char="•"/>
            </a:pPr>
            <a:r>
              <a:rPr lang="en-US" sz="3600" dirty="0"/>
              <a:t>Had to step outside our comfort zone to adapt to situations that occurred during shifts (i.e. water leaks, fire alarms, etc.)</a:t>
            </a:r>
          </a:p>
          <a:p>
            <a:pPr marL="571500" indent="-571500">
              <a:buFont typeface="Arial" panose="020B0604020202020204" pitchFamily="34" charset="0"/>
              <a:buChar char="•"/>
            </a:pPr>
            <a:r>
              <a:rPr lang="en-US" sz="3600" dirty="0"/>
              <a:t>Gave us a great opportunity to explore internals of machine</a:t>
            </a:r>
          </a:p>
          <a:p>
            <a:pPr marL="571500" indent="-571500">
              <a:buFont typeface="Arial" panose="020B0604020202020204" pitchFamily="34" charset="0"/>
              <a:buChar char="•"/>
            </a:pPr>
            <a:r>
              <a:rPr lang="en-US" sz="3600" dirty="0"/>
              <a:t>Gave us opportunities to enhance learning of our role as operators</a:t>
            </a:r>
          </a:p>
          <a:p>
            <a:pPr marL="571500" indent="-571500">
              <a:buFont typeface="Arial" panose="020B0604020202020204" pitchFamily="34" charset="0"/>
              <a:buChar char="•"/>
            </a:pPr>
            <a:r>
              <a:rPr lang="en-US" sz="3600" dirty="0"/>
              <a:t>Also enhanced our skills in being operators</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p:txBody>
      </p:sp>
      <p:sp>
        <p:nvSpPr>
          <p:cNvPr id="23" name="Text Placeholder 22">
            <a:extLst>
              <a:ext uri="{FF2B5EF4-FFF2-40B4-BE49-F238E27FC236}">
                <a16:creationId xmlns:a16="http://schemas.microsoft.com/office/drawing/2014/main" id="{9FFEC1BB-96C6-4049-B95C-409F42DC4502}"/>
              </a:ext>
            </a:extLst>
          </p:cNvPr>
          <p:cNvSpPr>
            <a:spLocks noGrp="1"/>
          </p:cNvSpPr>
          <p:nvPr>
            <p:ph type="body" sz="quarter" idx="22"/>
          </p:nvPr>
        </p:nvSpPr>
        <p:spPr/>
        <p:txBody>
          <a:bodyPr/>
          <a:lstStyle/>
          <a:p>
            <a:r>
              <a:rPr lang="en-US" dirty="0"/>
              <a:t>COVID-19 Pandemic</a:t>
            </a:r>
          </a:p>
        </p:txBody>
      </p:sp>
      <p:sp>
        <p:nvSpPr>
          <p:cNvPr id="24" name="Text Placeholder 23">
            <a:extLst>
              <a:ext uri="{FF2B5EF4-FFF2-40B4-BE49-F238E27FC236}">
                <a16:creationId xmlns:a16="http://schemas.microsoft.com/office/drawing/2014/main" id="{EDF35C7D-2661-494F-BADC-424CD2B6E783}"/>
              </a:ext>
            </a:extLst>
          </p:cNvPr>
          <p:cNvSpPr>
            <a:spLocks noGrp="1"/>
          </p:cNvSpPr>
          <p:nvPr>
            <p:ph type="body" sz="quarter" idx="23"/>
          </p:nvPr>
        </p:nvSpPr>
        <p:spPr>
          <a:xfrm>
            <a:off x="22362486" y="5503831"/>
            <a:ext cx="10048874" cy="28272333"/>
          </a:xfrm>
        </p:spPr>
        <p:txBody>
          <a:bodyPr/>
          <a:lstStyle/>
          <a:p>
            <a:r>
              <a:rPr lang="en-US" sz="3600" dirty="0"/>
              <a:t>Important Milestones were achieved during the pandemic with the goal of assisting in COVID-19 research with other facilities around the globe</a:t>
            </a:r>
          </a:p>
          <a:p>
            <a:endParaRPr lang="en-US" sz="3600" dirty="0"/>
          </a:p>
          <a:p>
            <a:r>
              <a:rPr lang="en-US" sz="3600" b="1" dirty="0"/>
              <a:t>June 2020 </a:t>
            </a:r>
            <a:r>
              <a:rPr lang="en-US" sz="3600" dirty="0"/>
              <a:t>– Facility was put into development mode; results in having 2 operators on shift with heavy health restrictions</a:t>
            </a:r>
          </a:p>
          <a:p>
            <a:pPr marL="571500" indent="-571500">
              <a:buFont typeface="Arial" panose="020B0604020202020204" pitchFamily="34" charset="0"/>
              <a:buChar char="•"/>
            </a:pPr>
            <a:r>
              <a:rPr lang="en-US" sz="3600" dirty="0"/>
              <a:t>This lasted for the rest of the summer with some Maintenance shifts and Development Shifts thrown in (mixture of both)</a:t>
            </a:r>
          </a:p>
          <a:p>
            <a:r>
              <a:rPr lang="en-US" sz="3600" b="1" dirty="0"/>
              <a:t>August, 2020 – A setback</a:t>
            </a:r>
          </a:p>
          <a:p>
            <a:pPr marL="571500" indent="-571500">
              <a:buFont typeface="Arial" panose="020B0604020202020204" pitchFamily="34" charset="0"/>
              <a:buChar char="•"/>
            </a:pPr>
            <a:r>
              <a:rPr lang="en-US" sz="3600" dirty="0"/>
              <a:t>A rupture disk broke on the Storage Ring RF due to an unexpected power outage</a:t>
            </a:r>
          </a:p>
          <a:p>
            <a:pPr marL="571500" indent="-571500">
              <a:buFont typeface="Arial" panose="020B0604020202020204" pitchFamily="34" charset="0"/>
              <a:buChar char="•"/>
            </a:pPr>
            <a:r>
              <a:rPr lang="en-US" sz="3600" dirty="0"/>
              <a:t>This prevented us from continuing on with operations</a:t>
            </a:r>
          </a:p>
          <a:p>
            <a:pPr marL="571500" indent="-571500">
              <a:buFont typeface="Arial" panose="020B0604020202020204" pitchFamily="34" charset="0"/>
              <a:buChar char="•"/>
            </a:pPr>
            <a:r>
              <a:rPr lang="en-US" sz="3600" dirty="0"/>
              <a:t>Good news is that the repair was quick and operations resumed with a mixture of development and maintenance shifts</a:t>
            </a:r>
          </a:p>
          <a:p>
            <a:pPr marL="571500" indent="-571500">
              <a:buFont typeface="Arial" panose="020B0604020202020204" pitchFamily="34" charset="0"/>
              <a:buChar char="•"/>
            </a:pPr>
            <a:r>
              <a:rPr lang="en-US" sz="3600" b="1" dirty="0"/>
              <a:t>Returned to Normal Operations after repair and months of Development and Maintenance Shifts</a:t>
            </a:r>
          </a:p>
          <a:p>
            <a:r>
              <a:rPr lang="en-US" sz="3600" b="1" dirty="0"/>
              <a:t>September 2020 – March, 2021</a:t>
            </a:r>
          </a:p>
          <a:p>
            <a:pPr marL="571500" indent="-571500">
              <a:buFont typeface="Arial" panose="020B0604020202020204" pitchFamily="34" charset="0"/>
              <a:buChar char="•"/>
            </a:pPr>
            <a:r>
              <a:rPr lang="en-US" sz="3600" dirty="0"/>
              <a:t>Normal operation activities resumed with a small number of staff present in the building</a:t>
            </a:r>
          </a:p>
          <a:p>
            <a:pPr marL="571500" indent="-571500">
              <a:buFont typeface="Arial" panose="020B0604020202020204" pitchFamily="34" charset="0"/>
              <a:buChar char="•"/>
            </a:pPr>
            <a:r>
              <a:rPr lang="en-US" sz="3600" dirty="0"/>
              <a:t>Activities included condition of LINAC, both fall and spring outages and Normal Operations for COVID-19 research</a:t>
            </a:r>
          </a:p>
          <a:p>
            <a:r>
              <a:rPr lang="en-US" sz="3600" b="1" dirty="0"/>
              <a:t>April 2021 – Another Setback (or two)</a:t>
            </a:r>
          </a:p>
          <a:p>
            <a:pPr marL="571500" indent="-571500">
              <a:buFont typeface="Arial" panose="020B0604020202020204" pitchFamily="34" charset="0"/>
              <a:buChar char="•"/>
            </a:pPr>
            <a:r>
              <a:rPr lang="en-US" sz="3600" dirty="0"/>
              <a:t>A COVID-19 outbreak occurred at the CLS (determined by provincial health authority)</a:t>
            </a:r>
          </a:p>
          <a:p>
            <a:pPr marL="571500" indent="-571500">
              <a:buFont typeface="Arial" panose="020B0604020202020204" pitchFamily="34" charset="0"/>
              <a:buChar char="•"/>
            </a:pPr>
            <a:r>
              <a:rPr lang="en-US" sz="3600" dirty="0"/>
              <a:t>This resulted in 11 confirmed cases</a:t>
            </a:r>
          </a:p>
          <a:p>
            <a:pPr marL="571500" indent="-571500">
              <a:buFont typeface="Arial" panose="020B0604020202020204" pitchFamily="34" charset="0"/>
              <a:buChar char="•"/>
            </a:pPr>
            <a:r>
              <a:rPr lang="en-US" sz="3600" dirty="0"/>
              <a:t>Also resulted in use reverting back to warm standby mode </a:t>
            </a:r>
          </a:p>
          <a:p>
            <a:pPr marL="571500" indent="-571500">
              <a:buFont typeface="Arial" panose="020B0604020202020204" pitchFamily="34" charset="0"/>
              <a:buChar char="•"/>
            </a:pPr>
            <a:r>
              <a:rPr lang="en-US" sz="3600" dirty="0"/>
              <a:t>In addition, Another power outage (unexpected) created a problem with our liquid helium line for the Storage Ring RF</a:t>
            </a:r>
          </a:p>
          <a:p>
            <a:pPr marL="571500" indent="-571500">
              <a:buFont typeface="Arial" panose="020B0604020202020204" pitchFamily="34" charset="0"/>
              <a:buChar char="•"/>
            </a:pPr>
            <a:r>
              <a:rPr lang="en-US" sz="3600" dirty="0"/>
              <a:t>Fortunately, repair again was swift, however the confirmed cases of COVID-19 were a concern since they affected colleagues our team interacts with</a:t>
            </a:r>
          </a:p>
          <a:p>
            <a:pPr marL="571500" indent="-571500">
              <a:buFont typeface="Arial" panose="020B0604020202020204" pitchFamily="34" charset="0"/>
              <a:buChar char="•"/>
            </a:pPr>
            <a:r>
              <a:rPr lang="en-US" sz="3600" dirty="0"/>
              <a:t>After roughly a month, the outbreak was declared over and operations resumed from the provincial health authority</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a:p>
            <a:endParaRPr lang="en-US" sz="3600" dirty="0"/>
          </a:p>
        </p:txBody>
      </p:sp>
      <p:sp>
        <p:nvSpPr>
          <p:cNvPr id="25" name="Text Placeholder 24">
            <a:extLst>
              <a:ext uri="{FF2B5EF4-FFF2-40B4-BE49-F238E27FC236}">
                <a16:creationId xmlns:a16="http://schemas.microsoft.com/office/drawing/2014/main" id="{742138F7-F9D9-3042-843E-FE1B1D8E4499}"/>
              </a:ext>
            </a:extLst>
          </p:cNvPr>
          <p:cNvSpPr>
            <a:spLocks noGrp="1"/>
          </p:cNvSpPr>
          <p:nvPr>
            <p:ph type="body" sz="quarter" idx="24"/>
          </p:nvPr>
        </p:nvSpPr>
        <p:spPr/>
        <p:txBody>
          <a:bodyPr/>
          <a:lstStyle/>
          <a:p>
            <a:r>
              <a:rPr lang="en-US" dirty="0"/>
              <a:t>Important Events/Dates</a:t>
            </a:r>
          </a:p>
        </p:txBody>
      </p:sp>
      <p:sp>
        <p:nvSpPr>
          <p:cNvPr id="26" name="Text Placeholder 25">
            <a:extLst>
              <a:ext uri="{FF2B5EF4-FFF2-40B4-BE49-F238E27FC236}">
                <a16:creationId xmlns:a16="http://schemas.microsoft.com/office/drawing/2014/main" id="{B95E0F09-980B-E840-9510-C2C66D5055A0}"/>
              </a:ext>
            </a:extLst>
          </p:cNvPr>
          <p:cNvSpPr>
            <a:spLocks noGrp="1"/>
          </p:cNvSpPr>
          <p:nvPr>
            <p:ph type="body" sz="quarter" idx="25"/>
          </p:nvPr>
        </p:nvSpPr>
        <p:spPr/>
        <p:txBody>
          <a:bodyPr/>
          <a:lstStyle/>
          <a:p>
            <a:r>
              <a:rPr lang="en-US" dirty="0"/>
              <a:t>Conclusions</a:t>
            </a:r>
          </a:p>
        </p:txBody>
      </p:sp>
      <p:sp>
        <p:nvSpPr>
          <p:cNvPr id="27" name="Text Placeholder 26">
            <a:extLst>
              <a:ext uri="{FF2B5EF4-FFF2-40B4-BE49-F238E27FC236}">
                <a16:creationId xmlns:a16="http://schemas.microsoft.com/office/drawing/2014/main" id="{AF7F2AEB-873F-634C-A33B-3EDA079E4543}"/>
              </a:ext>
            </a:extLst>
          </p:cNvPr>
          <p:cNvSpPr>
            <a:spLocks noGrp="1"/>
          </p:cNvSpPr>
          <p:nvPr>
            <p:ph type="body" sz="quarter" idx="26"/>
          </p:nvPr>
        </p:nvSpPr>
        <p:spPr>
          <a:xfrm>
            <a:off x="33517639" y="5072777"/>
            <a:ext cx="9956454" cy="8217612"/>
          </a:xfrm>
        </p:spPr>
        <p:txBody>
          <a:bodyPr/>
          <a:lstStyle/>
          <a:p>
            <a:pPr marL="342900" indent="-342900">
              <a:buFont typeface="Arial" panose="020B0604020202020204" pitchFamily="34" charset="0"/>
              <a:buChar char="•"/>
            </a:pPr>
            <a:r>
              <a:rPr lang="en-US" sz="3600" dirty="0"/>
              <a:t>Our group rose to the challenge very well</a:t>
            </a:r>
          </a:p>
          <a:p>
            <a:pPr marL="342900" indent="-342900">
              <a:buFont typeface="Arial" panose="020B0604020202020204" pitchFamily="34" charset="0"/>
              <a:buChar char="•"/>
            </a:pPr>
            <a:r>
              <a:rPr lang="en-US" sz="3600" dirty="0"/>
              <a:t>Overall, facility staff were impressed with our resilience and ability to adapt to the unexpected</a:t>
            </a:r>
          </a:p>
          <a:p>
            <a:pPr marL="342900" indent="-342900">
              <a:buFont typeface="Arial" panose="020B0604020202020204" pitchFamily="34" charset="0"/>
              <a:buChar char="•"/>
            </a:pPr>
            <a:r>
              <a:rPr lang="en-US" sz="3600" dirty="0"/>
              <a:t>Certain events tested our abilities and skills (unplanned power outages) and created areas to improve procedure and focused attention of what our team needed to focus on </a:t>
            </a:r>
          </a:p>
          <a:p>
            <a:pPr marL="342900" indent="-342900">
              <a:buFont typeface="Arial" panose="020B0604020202020204" pitchFamily="34" charset="0"/>
              <a:buChar char="•"/>
            </a:pPr>
            <a:r>
              <a:rPr lang="en-US" sz="3600" dirty="0"/>
              <a:t>Our group overcame obstacles to achieve an end goal of participating in the return to normal operation</a:t>
            </a:r>
          </a:p>
          <a:p>
            <a:pPr marL="342900" indent="-342900">
              <a:buFont typeface="Arial" panose="020B0604020202020204" pitchFamily="34" charset="0"/>
              <a:buChar char="•"/>
            </a:pPr>
            <a:r>
              <a:rPr lang="en-US" sz="3600" dirty="0"/>
              <a:t>Our team is relatively new to the synchrotron operations family of operators, but we have demonstrated we are ready for any challenge that is thrown at our team </a:t>
            </a:r>
          </a:p>
        </p:txBody>
      </p:sp>
      <p:sp>
        <p:nvSpPr>
          <p:cNvPr id="28" name="Text Placeholder 27">
            <a:extLst>
              <a:ext uri="{FF2B5EF4-FFF2-40B4-BE49-F238E27FC236}">
                <a16:creationId xmlns:a16="http://schemas.microsoft.com/office/drawing/2014/main" id="{EC83434E-1637-0C40-9F5E-5C8D969A7443}"/>
              </a:ext>
            </a:extLst>
          </p:cNvPr>
          <p:cNvSpPr>
            <a:spLocks noGrp="1"/>
          </p:cNvSpPr>
          <p:nvPr>
            <p:ph type="body" sz="quarter" idx="27"/>
          </p:nvPr>
        </p:nvSpPr>
        <p:spPr/>
        <p:txBody>
          <a:bodyPr/>
          <a:lstStyle/>
          <a:p>
            <a:r>
              <a:rPr lang="en-US" dirty="0"/>
              <a:t>Control Room </a:t>
            </a:r>
          </a:p>
        </p:txBody>
      </p:sp>
      <p:sp>
        <p:nvSpPr>
          <p:cNvPr id="29" name="Text Placeholder 28">
            <a:extLst>
              <a:ext uri="{FF2B5EF4-FFF2-40B4-BE49-F238E27FC236}">
                <a16:creationId xmlns:a16="http://schemas.microsoft.com/office/drawing/2014/main" id="{C7981D56-383D-3F43-9577-5751C5F44DFA}"/>
              </a:ext>
            </a:extLst>
          </p:cNvPr>
          <p:cNvSpPr>
            <a:spLocks noGrp="1"/>
          </p:cNvSpPr>
          <p:nvPr>
            <p:ph type="body" sz="quarter" idx="28"/>
          </p:nvPr>
        </p:nvSpPr>
        <p:spPr>
          <a:xfrm>
            <a:off x="33422043" y="14136752"/>
            <a:ext cx="10052050" cy="7449619"/>
          </a:xfrm>
        </p:spPr>
        <p:txBody>
          <a:bodyPr/>
          <a:lstStyle/>
          <a:p>
            <a:endParaRPr lang="en-US" dirty="0"/>
          </a:p>
        </p:txBody>
      </p:sp>
      <p:sp>
        <p:nvSpPr>
          <p:cNvPr id="30" name="Text Placeholder 29">
            <a:extLst>
              <a:ext uri="{FF2B5EF4-FFF2-40B4-BE49-F238E27FC236}">
                <a16:creationId xmlns:a16="http://schemas.microsoft.com/office/drawing/2014/main" id="{F360E2D8-938D-A843-A8B5-ED241DE92148}"/>
              </a:ext>
            </a:extLst>
          </p:cNvPr>
          <p:cNvSpPr>
            <a:spLocks noGrp="1"/>
          </p:cNvSpPr>
          <p:nvPr>
            <p:ph type="body" sz="quarter" idx="29"/>
          </p:nvPr>
        </p:nvSpPr>
        <p:spPr/>
        <p:txBody>
          <a:bodyPr/>
          <a:lstStyle/>
          <a:p>
            <a:r>
              <a:rPr lang="en-US" dirty="0"/>
              <a:t>Contacts at the CLS</a:t>
            </a:r>
          </a:p>
        </p:txBody>
      </p:sp>
      <p:sp>
        <p:nvSpPr>
          <p:cNvPr id="31" name="Text Placeholder 30">
            <a:extLst>
              <a:ext uri="{FF2B5EF4-FFF2-40B4-BE49-F238E27FC236}">
                <a16:creationId xmlns:a16="http://schemas.microsoft.com/office/drawing/2014/main" id="{61201089-9F05-D44D-81D0-DAEFA12FABDA}"/>
              </a:ext>
            </a:extLst>
          </p:cNvPr>
          <p:cNvSpPr>
            <a:spLocks noGrp="1"/>
          </p:cNvSpPr>
          <p:nvPr>
            <p:ph type="body" sz="quarter" idx="30"/>
          </p:nvPr>
        </p:nvSpPr>
        <p:spPr>
          <a:xfrm>
            <a:off x="33422043" y="25276630"/>
            <a:ext cx="10052050" cy="8278180"/>
          </a:xfrm>
        </p:spPr>
        <p:txBody>
          <a:bodyPr/>
          <a:lstStyle/>
          <a:p>
            <a:r>
              <a:rPr lang="en-US" sz="3600" dirty="0"/>
              <a:t>Ethan Herman – Operator- Canadian Light Source</a:t>
            </a:r>
          </a:p>
          <a:p>
            <a:r>
              <a:rPr lang="en-US" sz="3600" dirty="0">
                <a:hlinkClick r:id="rId2"/>
              </a:rPr>
              <a:t>ethan.herman@lightsource.ca</a:t>
            </a:r>
            <a:endParaRPr lang="en-US" sz="3600" dirty="0"/>
          </a:p>
          <a:p>
            <a:r>
              <a:rPr lang="en-US" sz="3600" dirty="0"/>
              <a:t>Grant Bilbrough – Operations Lead </a:t>
            </a:r>
          </a:p>
          <a:p>
            <a:r>
              <a:rPr lang="en-US" sz="3600" dirty="0">
                <a:hlinkClick r:id="rId3"/>
              </a:rPr>
              <a:t>grant.bilbrough@lighsource.ca</a:t>
            </a:r>
            <a:endParaRPr lang="en-US" sz="3600" dirty="0"/>
          </a:p>
          <a:p>
            <a:r>
              <a:rPr lang="en-US" sz="3600" dirty="0"/>
              <a:t>Frederic Le </a:t>
            </a:r>
            <a:r>
              <a:rPr lang="en-US" sz="3600" dirty="0" err="1"/>
              <a:t>Pimpec</a:t>
            </a:r>
            <a:r>
              <a:rPr lang="en-US" sz="3600" dirty="0"/>
              <a:t> – Accelerator Operations Manager </a:t>
            </a:r>
            <a:r>
              <a:rPr lang="en-US" sz="3600" dirty="0">
                <a:hlinkClick r:id="rId4"/>
              </a:rPr>
              <a:t>Frederic.Le.Pimpec@LIGHTSOURCE.CA</a:t>
            </a:r>
            <a:endParaRPr lang="en-US" sz="3600" dirty="0"/>
          </a:p>
          <a:p>
            <a:r>
              <a:rPr lang="en-US" sz="3600" dirty="0"/>
              <a:t>Mark Boland – Machine Director - </a:t>
            </a:r>
            <a:r>
              <a:rPr lang="en-US" sz="3600" dirty="0">
                <a:hlinkClick r:id="rId5"/>
              </a:rPr>
              <a:t>mark.boland@lightsource.ca</a:t>
            </a:r>
            <a:endParaRPr lang="en-US" sz="3600" dirty="0"/>
          </a:p>
          <a:p>
            <a:endParaRPr lang="en-US" sz="3600" dirty="0"/>
          </a:p>
          <a:p>
            <a:endParaRPr lang="en-US" sz="3600" dirty="0"/>
          </a:p>
          <a:p>
            <a:endParaRPr lang="en-US" sz="3600" dirty="0"/>
          </a:p>
        </p:txBody>
      </p:sp>
      <p:sp>
        <p:nvSpPr>
          <p:cNvPr id="32" name="Text Placeholder 31">
            <a:extLst>
              <a:ext uri="{FF2B5EF4-FFF2-40B4-BE49-F238E27FC236}">
                <a16:creationId xmlns:a16="http://schemas.microsoft.com/office/drawing/2014/main" id="{84672281-D95D-8F4C-BFA0-8E197E3AE6C3}"/>
              </a:ext>
            </a:extLst>
          </p:cNvPr>
          <p:cNvSpPr>
            <a:spLocks noGrp="1"/>
          </p:cNvSpPr>
          <p:nvPr>
            <p:ph type="body" sz="quarter" idx="96"/>
          </p:nvPr>
        </p:nvSpPr>
        <p:spPr>
          <a:xfrm>
            <a:off x="459674" y="14076902"/>
            <a:ext cx="10056813" cy="10119671"/>
          </a:xfrm>
        </p:spPr>
        <p:txBody>
          <a:bodyPr/>
          <a:lstStyle/>
          <a:p>
            <a:pPr marL="571500" indent="-571500">
              <a:buFont typeface="Arial" panose="020B0604020202020204" pitchFamily="34" charset="0"/>
              <a:buChar char="•"/>
            </a:pPr>
            <a:r>
              <a:rPr lang="en-US" sz="3600" dirty="0"/>
              <a:t>CLS created an operator team in 2019</a:t>
            </a:r>
          </a:p>
          <a:p>
            <a:pPr marL="571500" indent="-571500">
              <a:buFont typeface="Arial" panose="020B0604020202020204" pitchFamily="34" charset="0"/>
              <a:buChar char="•"/>
            </a:pPr>
            <a:r>
              <a:rPr lang="en-US" sz="3600" dirty="0"/>
              <a:t>Goal of team was to operate machine 24/7 and address any issues from users during normal operation</a:t>
            </a:r>
          </a:p>
          <a:p>
            <a:pPr marL="571500" indent="-571500">
              <a:buFont typeface="Arial" panose="020B0604020202020204" pitchFamily="34" charset="0"/>
              <a:buChar char="•"/>
            </a:pPr>
            <a:r>
              <a:rPr lang="en-US" sz="3600" dirty="0"/>
              <a:t>Operator Team consists of 10 Full time Operators working 12 hour shifts (day and night)</a:t>
            </a:r>
          </a:p>
          <a:p>
            <a:pPr marL="571500" indent="-571500">
              <a:buFont typeface="Arial" panose="020B0604020202020204" pitchFamily="34" charset="0"/>
              <a:buChar char="•"/>
            </a:pPr>
            <a:r>
              <a:rPr lang="en-US" sz="3600" dirty="0"/>
              <a:t>Two team of 2 operators on during a given shift </a:t>
            </a:r>
          </a:p>
          <a:p>
            <a:pPr marL="571500" indent="-571500">
              <a:buFont typeface="Arial" panose="020B0604020202020204" pitchFamily="34" charset="0"/>
              <a:buChar char="•"/>
            </a:pPr>
            <a:r>
              <a:rPr lang="en-US" sz="3600" dirty="0"/>
              <a:t>Also assist in troubleshooting problems with various tradespeople and support staff that are essential in the operation of the machine</a:t>
            </a:r>
          </a:p>
          <a:p>
            <a:pPr marL="571500" indent="-571500">
              <a:buFont typeface="Arial" panose="020B0604020202020204" pitchFamily="34" charset="0"/>
              <a:buChar char="•"/>
            </a:pPr>
            <a:r>
              <a:rPr lang="en-US" sz="3600" dirty="0"/>
              <a:t>Relatively new group both in terms of operations and with the CLS</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dirty="0"/>
          </a:p>
        </p:txBody>
      </p:sp>
      <p:sp>
        <p:nvSpPr>
          <p:cNvPr id="33" name="Text Placeholder 32">
            <a:extLst>
              <a:ext uri="{FF2B5EF4-FFF2-40B4-BE49-F238E27FC236}">
                <a16:creationId xmlns:a16="http://schemas.microsoft.com/office/drawing/2014/main" id="{6FF79728-6C18-9D44-93DD-EE2A355BD243}"/>
              </a:ext>
            </a:extLst>
          </p:cNvPr>
          <p:cNvSpPr>
            <a:spLocks noGrp="1"/>
          </p:cNvSpPr>
          <p:nvPr>
            <p:ph type="body" sz="quarter" idx="150"/>
          </p:nvPr>
        </p:nvSpPr>
        <p:spPr/>
        <p:txBody>
          <a:bodyPr/>
          <a:lstStyle/>
          <a:p>
            <a:r>
              <a:rPr lang="en-US" dirty="0"/>
              <a:t>By: Ethan Herman and Chelsea-Lea Randall</a:t>
            </a:r>
          </a:p>
        </p:txBody>
      </p:sp>
      <p:sp>
        <p:nvSpPr>
          <p:cNvPr id="34" name="Text Placeholder 33">
            <a:extLst>
              <a:ext uri="{FF2B5EF4-FFF2-40B4-BE49-F238E27FC236}">
                <a16:creationId xmlns:a16="http://schemas.microsoft.com/office/drawing/2014/main" id="{AF5002B2-4C08-024E-839B-AD15ED54A6EE}"/>
              </a:ext>
            </a:extLst>
          </p:cNvPr>
          <p:cNvSpPr>
            <a:spLocks noGrp="1"/>
          </p:cNvSpPr>
          <p:nvPr>
            <p:ph type="body" sz="quarter" idx="151"/>
          </p:nvPr>
        </p:nvSpPr>
        <p:spPr/>
        <p:txBody>
          <a:bodyPr/>
          <a:lstStyle/>
          <a:p>
            <a:r>
              <a:rPr lang="en-US"/>
              <a:t> </a:t>
            </a:r>
            <a:r>
              <a:rPr lang="en-US" dirty="0"/>
              <a:t>The Operators of the Canadian Light Source  (Saskatoon, SK)</a:t>
            </a:r>
          </a:p>
        </p:txBody>
      </p:sp>
      <p:sp>
        <p:nvSpPr>
          <p:cNvPr id="35" name="Text Placeholder 34">
            <a:extLst>
              <a:ext uri="{FF2B5EF4-FFF2-40B4-BE49-F238E27FC236}">
                <a16:creationId xmlns:a16="http://schemas.microsoft.com/office/drawing/2014/main" id="{07C63782-837D-0941-A7B3-BA20C905AE9C}"/>
              </a:ext>
            </a:extLst>
          </p:cNvPr>
          <p:cNvSpPr>
            <a:spLocks noGrp="1"/>
          </p:cNvSpPr>
          <p:nvPr>
            <p:ph type="body" sz="quarter" idx="153"/>
          </p:nvPr>
        </p:nvSpPr>
        <p:spPr/>
        <p:txBody>
          <a:bodyPr>
            <a:normAutofit fontScale="62500" lnSpcReduction="20000"/>
          </a:bodyPr>
          <a:lstStyle/>
          <a:p>
            <a:r>
              <a:rPr lang="en-US" dirty="0"/>
              <a:t>From New to Experienced: How the Pandemic Prepared the Operator Group at the Canadian Light Source</a:t>
            </a:r>
          </a:p>
        </p:txBody>
      </p:sp>
      <p:pic>
        <p:nvPicPr>
          <p:cNvPr id="3" name="Picture 2">
            <a:extLst>
              <a:ext uri="{FF2B5EF4-FFF2-40B4-BE49-F238E27FC236}">
                <a16:creationId xmlns:a16="http://schemas.microsoft.com/office/drawing/2014/main" id="{8FE619AF-65AE-4EC6-87BB-089B8193A4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827" y="21925940"/>
            <a:ext cx="9844304" cy="6318361"/>
          </a:xfrm>
          <a:prstGeom prst="rect">
            <a:avLst/>
          </a:prstGeom>
        </p:spPr>
      </p:pic>
      <p:pic>
        <p:nvPicPr>
          <p:cNvPr id="5" name="Picture 4">
            <a:extLst>
              <a:ext uri="{FF2B5EF4-FFF2-40B4-BE49-F238E27FC236}">
                <a16:creationId xmlns:a16="http://schemas.microsoft.com/office/drawing/2014/main" id="{074094C3-9B7C-424E-B8D5-A5DC50790A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3758005" y="13851542"/>
            <a:ext cx="9281366" cy="9762098"/>
          </a:xfrm>
          <a:prstGeom prst="rect">
            <a:avLst/>
          </a:prstGeom>
        </p:spPr>
      </p:pic>
    </p:spTree>
    <p:extLst>
      <p:ext uri="{BB962C8B-B14F-4D97-AF65-F5344CB8AC3E}">
        <p14:creationId xmlns:p14="http://schemas.microsoft.com/office/powerpoint/2010/main" val="1533444259"/>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ifold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1401</TotalTime>
  <Words>912</Words>
  <Application>Microsoft Office PowerPoint</Application>
  <PresentationFormat>Custom</PresentationFormat>
  <Paragraphs>66</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36x48-Template-V2b</vt:lpstr>
      <vt:lpstr>Without Quick Guides</vt:lpstr>
      <vt:lpstr>Classic 3 Columns</vt:lpstr>
      <vt:lpstr>Trifold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Ethan Herman</cp:lastModifiedBy>
  <cp:revision>91</cp:revision>
  <cp:lastPrinted>2015-06-29T17:31:11Z</cp:lastPrinted>
  <dcterms:created xsi:type="dcterms:W3CDTF">2012-02-03T19:11:35Z</dcterms:created>
  <dcterms:modified xsi:type="dcterms:W3CDTF">2021-10-04T18:15:18Z</dcterms:modified>
</cp:coreProperties>
</file>